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82" r:id="rId3"/>
    <p:sldId id="258" r:id="rId4"/>
    <p:sldId id="280" r:id="rId5"/>
    <p:sldId id="281" r:id="rId6"/>
    <p:sldId id="283" r:id="rId7"/>
    <p:sldId id="257" r:id="rId8"/>
    <p:sldId id="259" r:id="rId9"/>
    <p:sldId id="266" r:id="rId10"/>
    <p:sldId id="265" r:id="rId11"/>
    <p:sldId id="260" r:id="rId12"/>
    <p:sldId id="262" r:id="rId13"/>
    <p:sldId id="261" r:id="rId14"/>
    <p:sldId id="263" r:id="rId15"/>
    <p:sldId id="264" r:id="rId16"/>
    <p:sldId id="267" r:id="rId17"/>
    <p:sldId id="268" r:id="rId18"/>
    <p:sldId id="285" r:id="rId19"/>
    <p:sldId id="277" r:id="rId20"/>
    <p:sldId id="278" r:id="rId21"/>
    <p:sldId id="284" r:id="rId22"/>
    <p:sldId id="279" r:id="rId23"/>
    <p:sldId id="286" r:id="rId24"/>
    <p:sldId id="287" r:id="rId25"/>
    <p:sldId id="269" r:id="rId26"/>
    <p:sldId id="273" r:id="rId27"/>
    <p:sldId id="274" r:id="rId28"/>
    <p:sldId id="275" r:id="rId29"/>
    <p:sldId id="276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51"/>
    <p:restoredTop sz="94656"/>
  </p:normalViewPr>
  <p:slideViewPr>
    <p:cSldViewPr snapToGrid="0" snapToObjects="1">
      <p:cViewPr varScale="1">
        <p:scale>
          <a:sx n="88" d="100"/>
          <a:sy n="88" d="100"/>
        </p:scale>
        <p:origin x="18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0AFDA-0ED9-284A-B269-B326B3C20876}" type="datetimeFigureOut">
              <a:rPr lang="en-US" smtClean="0"/>
              <a:t>3/10/22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F2326E-7FAD-E448-9178-524F6BC914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131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F2326E-7FAD-E448-9178-524F6BC914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76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F2326E-7FAD-E448-9178-524F6BC9147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1204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7075D-011F-504D-8D08-1D16350F85A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836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70900-F472-6B45-A551-0ACD7A7C5F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CD85A9-0982-9049-8895-4F7FB5C992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DD8C5-DC65-4842-A31B-E9561BD3B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72966-1489-F846-933F-485DB4F5ED9D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17729-4CDA-4548-AA9E-AA3098011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814F1-5B64-AF4B-8477-024A67F46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378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E47E8-AA93-734C-9722-63EBB7BE3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B39788-643F-5B43-9C54-50B9747DBF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C4C700-F98B-E44D-85AA-1C009BF95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72966-1489-F846-933F-485DB4F5ED9D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E72B26-4DB8-194D-A968-B673C5B6E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9A026E-4240-CD46-BAB7-373C17391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503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F38557-925A-3A41-A25E-A53B31F23D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F0E1AF-4F18-A64B-835B-8E01FA1776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659A2-F35C-9A4C-95AD-39DF019AB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72966-1489-F846-933F-485DB4F5ED9D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24FF4-6B58-904A-9CCE-04294F430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1DE57-EFC4-9940-8AD9-AE2239C49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15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B8A8A-11DC-5C4B-B04C-C3C5379AC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102A7-8286-3F4D-8EF3-5C7C5E85C1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AD230-E414-874B-A5D9-68CA75BAF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72966-1489-F846-933F-485DB4F5ED9D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7018D-DA16-8C41-A95C-2F455E577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782103-589E-EA4D-8F24-A2DB6C526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182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C1C65-3BF5-2645-B16A-3B85F3A34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0CEE4E-6562-E340-9CE9-4AF923877C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7B1DE-1E28-124B-9304-979EE858A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72966-1489-F846-933F-485DB4F5ED9D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506898-D7FD-8E42-AA4E-FAE7593BF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AE69E-8B39-5342-B5F2-D42AAC5D5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251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60719-B176-8644-9902-8AB8E0A16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B4ABF-9232-714B-9F4A-E19CB73D51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6D1AF1-DB54-2847-97B3-49EFA1C574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7D73C3-369E-6F4D-B463-8D14B4A0E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72966-1489-F846-933F-485DB4F5ED9D}" type="datetimeFigureOut">
              <a:rPr lang="en-US" smtClean="0"/>
              <a:t>3/10/22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FD1D2-C649-244A-B6C4-3DB39542E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A8FFCE-93C2-3642-811C-E9A308EDE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933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1CE47-C52A-564F-8C32-1EAFCA610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1604A-A171-4843-90FB-E14836F43A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67DBA1-C3E2-E74F-9C43-6EF3B37451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41DBFE-B7AF-9240-BB84-1574F0A324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BAE1AC-1AAC-1942-9676-5357E31AA7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99CF5E-2F3C-5F4C-8C3E-56F47B02D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72966-1489-F846-933F-485DB4F5ED9D}" type="datetimeFigureOut">
              <a:rPr lang="en-US" smtClean="0"/>
              <a:t>3/10/22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8E3CB0-768B-584E-98B8-C19AB4E75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472927-B0F8-4E49-8A0E-212091943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422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7A992-1E86-094C-9014-391DFFA94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FC1120-613A-3646-9204-46987DFCA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72966-1489-F846-933F-485DB4F5ED9D}" type="datetimeFigureOut">
              <a:rPr lang="en-US" smtClean="0"/>
              <a:t>3/10/22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D24DA7-85C5-134F-8275-955B13474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B53D96-3748-1F4A-92D4-964C1F500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124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9CB92F-51E8-8A44-A9D0-32CFE0FA2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72966-1489-F846-933F-485DB4F5ED9D}" type="datetimeFigureOut">
              <a:rPr lang="en-US" smtClean="0"/>
              <a:t>3/10/22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9AC108-B3BE-8A4A-A94E-70B78E85F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6FABE6-4E5C-B64D-BC99-AF1D38B16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293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FAD1-31C8-8A4B-92D7-9D108C03B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757F8-CFAB-5145-A5E7-1401B9F81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7C091B-FE29-DB48-8789-8B18269CA6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5BF309-2444-CE4C-B688-8C56B228C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72966-1489-F846-933F-485DB4F5ED9D}" type="datetimeFigureOut">
              <a:rPr lang="en-US" smtClean="0"/>
              <a:t>3/10/22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805B1-DDDE-9B4B-8532-B007B4EF8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8C3CEF-C450-4443-B46E-C33335BCA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027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B81E4-0A97-C54D-A3D4-231198035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CDCC59-1865-1342-90BA-C01A4E664A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539B9D-4543-BA42-BEB3-5AD8167EE4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1DFF8E-DC1D-E94E-BA8B-1C6E206F7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72966-1489-F846-933F-485DB4F5ED9D}" type="datetimeFigureOut">
              <a:rPr lang="en-US" smtClean="0"/>
              <a:t>3/10/22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2B34BA-5F8A-864D-BDA6-0C9EEE5D0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AD0CD-3761-9D4C-8B83-249C657E4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232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5B435D-4916-4343-8591-08C0E1362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4CF16C-2158-C244-85B1-D2FA506550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6BF33-CC90-704D-9733-175C657CB7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F72966-1489-F846-933F-485DB4F5ED9D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96393-A68A-DA4A-A3CA-11B3B54EEC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F861A-9014-9F4B-BB5B-EF3CA62907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648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spark.apache.org/docs/latest/sql-programming-guid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atabricks.com/delta/index.html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PftRBoqjhZM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databricks.com/data/tables.html#managed-and-unmanaged-tables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atabricks.com/notebooks/visualizations/index.html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docs.databricks.com/notebooks/dashboard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park.apache.org/docs/latest/rdd-programming-guide.html" TargetMode="External"/><Relationship Id="rId2" Type="http://schemas.openxmlformats.org/officeDocument/2006/relationships/hyperlink" Target="https://spark.apache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atabricks.com/product/faq" TargetMode="External"/><Relationship Id="rId4" Type="http://schemas.openxmlformats.org/officeDocument/2006/relationships/hyperlink" Target="https://towardsdatascience.com/best-practices-for-caching-in-spark-sql-b22fb0f02d34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starburst.io/query-federation-made-simple-at-comcast" TargetMode="External"/><Relationship Id="rId2" Type="http://schemas.openxmlformats.org/officeDocument/2006/relationships/hyperlink" Target="https://docs.databricks.com/dev-tools/index.html#use-an-id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Presto_(SQL_query_engine)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atabricks.com/product/faq/community-edition" TargetMode="External"/><Relationship Id="rId5" Type="http://schemas.openxmlformats.org/officeDocument/2006/relationships/hyperlink" Target="https://databricks.com/product/aws-pricing" TargetMode="External"/><Relationship Id="rId4" Type="http://schemas.openxmlformats.org/officeDocument/2006/relationships/hyperlink" Target="https://docs.databricks.com/getting-started/try-databricks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3130E-3F35-7E41-A206-0497438461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chemeClr val="accent1"/>
                </a:solidFill>
              </a:rPr>
              <a:t>Getting started with Databricks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BB0BD8-1C76-DB48-982D-2D9943221A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Data science tools basics</a:t>
            </a:r>
          </a:p>
        </p:txBody>
      </p:sp>
    </p:spTree>
    <p:extLst>
      <p:ext uri="{BB962C8B-B14F-4D97-AF65-F5344CB8AC3E}">
        <p14:creationId xmlns:p14="http://schemas.microsoft.com/office/powerpoint/2010/main" val="1580312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30652-179B-8F49-800F-C4C3A83C7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Spark </a:t>
            </a:r>
            <a:r>
              <a:rPr lang="en-US" sz="3600" dirty="0" err="1">
                <a:solidFill>
                  <a:schemeClr val="accent1"/>
                </a:solidFill>
              </a:rPr>
              <a:t>DataFrames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D8878-1204-DB43-8E0C-2EE0902D6F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0693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Apache Spark </a:t>
            </a:r>
            <a:r>
              <a:rPr lang="en-US" sz="24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DataFrame</a:t>
            </a: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is the main table-like data concept</a:t>
            </a:r>
          </a:p>
          <a:p>
            <a:pPr lvl="1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Not exactly the same as pandas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DataFrame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but similar </a:t>
            </a:r>
          </a:p>
          <a:p>
            <a:pPr lvl="1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Has lots of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panda-like data wrangling methods </a:t>
            </a:r>
          </a:p>
          <a:p>
            <a:pPr lvl="2"/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select, </a:t>
            </a:r>
            <a:r>
              <a:rPr lang="en-US" sz="1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groupBy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agg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orderBy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where, columns, crosstab, </a:t>
            </a:r>
            <a:r>
              <a:rPr lang="en-US" sz="1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dropna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head, join, write, etc.</a:t>
            </a:r>
          </a:p>
          <a:p>
            <a:pPr lvl="1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Can be put in hive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metastore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be queried by </a:t>
            </a:r>
            <a:r>
              <a:rPr lang="en-US" sz="2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spark.sql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</a:t>
            </a:r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DA10CC-3736-C047-A893-327A4F709A7E}"/>
              </a:ext>
            </a:extLst>
          </p:cNvPr>
          <p:cNvSpPr txBox="1"/>
          <p:nvPr/>
        </p:nvSpPr>
        <p:spPr>
          <a:xfrm>
            <a:off x="838200" y="6068291"/>
            <a:ext cx="9464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https://spark.apache.org/docs/latest/sql-programming-guide.html</a:t>
            </a:r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F24ED0-BC37-274D-82B6-5BD4EEBAB8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409296"/>
            <a:ext cx="5239841" cy="27539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AE8B5BE-02E5-8D4A-B999-EB465EDB6C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6666" y="3409296"/>
            <a:ext cx="4863523" cy="233648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3211503-40C5-4A45-A14C-A35728C96F0A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3. Spark </a:t>
            </a:r>
            <a:r>
              <a:rPr lang="en-US" sz="3600" dirty="0" err="1">
                <a:solidFill>
                  <a:schemeClr val="accent1"/>
                </a:solidFill>
              </a:rPr>
              <a:t>DataFrame</a:t>
            </a:r>
            <a:r>
              <a:rPr lang="en-US" sz="3600" dirty="0">
                <a:solidFill>
                  <a:schemeClr val="accent1"/>
                </a:solidFill>
              </a:rPr>
              <a:t>, Delta Lake, SQL Context  </a:t>
            </a:r>
          </a:p>
        </p:txBody>
      </p:sp>
    </p:spTree>
    <p:extLst>
      <p:ext uri="{BB962C8B-B14F-4D97-AF65-F5344CB8AC3E}">
        <p14:creationId xmlns:p14="http://schemas.microsoft.com/office/powerpoint/2010/main" val="2028829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89D51-0687-C145-BAED-DCB06503D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Delta Lake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0A71826-026D-A14E-B94B-593F40BC43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2350" y="1969789"/>
            <a:ext cx="10147300" cy="3683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C1985B-F261-CA41-A85C-6AEE4664AED0}"/>
              </a:ext>
            </a:extLst>
          </p:cNvPr>
          <p:cNvSpPr txBox="1"/>
          <p:nvPr/>
        </p:nvSpPr>
        <p:spPr>
          <a:xfrm>
            <a:off x="1022350" y="5752172"/>
            <a:ext cx="4522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https://docs.databricks.com/delta/index.html</a:t>
            </a:r>
            <a:r>
              <a:rPr 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A73FD4-ABDE-3E4E-BB31-BC509391C35E}"/>
              </a:ext>
            </a:extLst>
          </p:cNvPr>
          <p:cNvSpPr txBox="1"/>
          <p:nvPr/>
        </p:nvSpPr>
        <p:spPr>
          <a:xfrm>
            <a:off x="938151" y="1507177"/>
            <a:ext cx="5795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What is Delta Lake? (3 min video)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89E8451-0118-C541-B0A2-5F65A9648CDE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3. Spark </a:t>
            </a:r>
            <a:r>
              <a:rPr lang="en-US" sz="3600" dirty="0" err="1">
                <a:solidFill>
                  <a:schemeClr val="accent1"/>
                </a:solidFill>
              </a:rPr>
              <a:t>DataFrame</a:t>
            </a:r>
            <a:r>
              <a:rPr lang="en-US" sz="3600" dirty="0">
                <a:solidFill>
                  <a:schemeClr val="accent1"/>
                </a:solidFill>
              </a:rPr>
              <a:t>, Delta Lake, SQL Context  </a:t>
            </a:r>
          </a:p>
        </p:txBody>
      </p:sp>
    </p:spTree>
    <p:extLst>
      <p:ext uri="{BB962C8B-B14F-4D97-AF65-F5344CB8AC3E}">
        <p14:creationId xmlns:p14="http://schemas.microsoft.com/office/powerpoint/2010/main" val="32252688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F5A7C4B-6EF7-1A4A-80C7-CC1158241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0574" y="1587890"/>
            <a:ext cx="6453611" cy="29979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33E11C8-42D1-EB4E-942C-B79DEADDA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227" y="1653308"/>
            <a:ext cx="5463130" cy="4039405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D2DE8B1-8C17-E244-90B0-E01EDF284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83091"/>
            <a:ext cx="10515600" cy="133442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“delta” format = parquet files + a delta log file.</a:t>
            </a:r>
          </a:p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Delta lake tables can show table history and rollback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59095A0-1C38-974D-BA77-412D46F90E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9714" y="4527681"/>
            <a:ext cx="7113742" cy="212153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FAD2A39-383D-4D4D-AA5F-18F71B0DC05A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3. Spark </a:t>
            </a:r>
            <a:r>
              <a:rPr lang="en-US" sz="3600" dirty="0" err="1">
                <a:solidFill>
                  <a:schemeClr val="accent1"/>
                </a:solidFill>
              </a:rPr>
              <a:t>DataFrame</a:t>
            </a:r>
            <a:r>
              <a:rPr lang="en-US" sz="3600" dirty="0">
                <a:solidFill>
                  <a:schemeClr val="accent1"/>
                </a:solidFill>
              </a:rPr>
              <a:t>, Delta Lake, SQL Context  </a:t>
            </a:r>
          </a:p>
        </p:txBody>
      </p:sp>
    </p:spTree>
    <p:extLst>
      <p:ext uri="{BB962C8B-B14F-4D97-AF65-F5344CB8AC3E}">
        <p14:creationId xmlns:p14="http://schemas.microsoft.com/office/powerpoint/2010/main" val="1260032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2CC88-D587-5647-B292-C495F384F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Spark </a:t>
            </a:r>
            <a:r>
              <a:rPr lang="en-US" sz="3600" dirty="0" err="1">
                <a:solidFill>
                  <a:schemeClr val="accent1"/>
                </a:solidFill>
              </a:rPr>
              <a:t>DataFrame</a:t>
            </a:r>
            <a:r>
              <a:rPr lang="en-US" sz="3600" dirty="0">
                <a:solidFill>
                  <a:schemeClr val="accent1"/>
                </a:solidFill>
              </a:rPr>
              <a:t> to SQL Context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411DBF-30D6-7241-A849-202331D60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93116"/>
            <a:ext cx="10953997" cy="4351338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Unmanaged tables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Spark manages the metadata, while you control the data location.</a:t>
            </a:r>
          </a:p>
          <a:p>
            <a:pPr lvl="1"/>
            <a:r>
              <a:rPr lang="en-US" sz="2000" i="1" dirty="0" err="1">
                <a:solidFill>
                  <a:schemeClr val="accent1"/>
                </a:solidFill>
              </a:rPr>
              <a:t>spark.sql</a:t>
            </a:r>
            <a:r>
              <a:rPr lang="en-US" sz="2000" i="1" dirty="0">
                <a:solidFill>
                  <a:schemeClr val="accent1"/>
                </a:solidFill>
              </a:rPr>
              <a:t>(“CREATE TABLE </a:t>
            </a:r>
            <a:r>
              <a:rPr lang="en-US" sz="2000" i="1" dirty="0" err="1">
                <a:solidFill>
                  <a:schemeClr val="accent1"/>
                </a:solidFill>
              </a:rPr>
              <a:t>example_table</a:t>
            </a:r>
            <a:r>
              <a:rPr lang="en-US" sz="2000" i="1" dirty="0">
                <a:solidFill>
                  <a:schemeClr val="accent1"/>
                </a:solidFill>
              </a:rPr>
              <a:t> USING DELTA LOCATION </a:t>
            </a:r>
            <a:r>
              <a:rPr lang="en-US" sz="2000" i="1" dirty="0" err="1">
                <a:solidFill>
                  <a:schemeClr val="accent1"/>
                </a:solidFill>
              </a:rPr>
              <a:t>example_path</a:t>
            </a:r>
            <a:r>
              <a:rPr lang="en-US" sz="2000" i="1" dirty="0">
                <a:solidFill>
                  <a:schemeClr val="accent1"/>
                </a:solidFill>
              </a:rPr>
              <a:t>”)</a:t>
            </a:r>
            <a:r>
              <a:rPr lang="en-US" sz="2000" i="1" dirty="0">
                <a:solidFill>
                  <a:srgbClr val="7030A0"/>
                </a:solidFill>
              </a:rPr>
              <a:t> </a:t>
            </a: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creates an unmanaged table. </a:t>
            </a:r>
          </a:p>
          <a:p>
            <a:pPr lvl="1"/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location is </a:t>
            </a:r>
            <a:r>
              <a:rPr lang="en-US" sz="20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example_path</a:t>
            </a:r>
            <a:endParaRPr lang="en-US" sz="20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1"/>
            <a:r>
              <a:rPr lang="en-US" sz="2000" i="1" dirty="0" err="1">
                <a:solidFill>
                  <a:schemeClr val="accent1"/>
                </a:solidFill>
              </a:rPr>
              <a:t>spark.sql</a:t>
            </a:r>
            <a:r>
              <a:rPr lang="en-US" sz="2000" i="1" dirty="0">
                <a:solidFill>
                  <a:schemeClr val="accent1"/>
                </a:solidFill>
              </a:rPr>
              <a:t>(“DROP TABLE </a:t>
            </a:r>
            <a:r>
              <a:rPr lang="en-US" sz="2000" i="1" dirty="0" err="1">
                <a:solidFill>
                  <a:schemeClr val="accent1"/>
                </a:solidFill>
              </a:rPr>
              <a:t>example_table</a:t>
            </a:r>
            <a:r>
              <a:rPr lang="en-US" sz="2000" i="1" dirty="0">
                <a:solidFill>
                  <a:schemeClr val="accent1"/>
                </a:solidFill>
              </a:rPr>
              <a:t>”)</a:t>
            </a: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removes its metadata from Spark but not the data. </a:t>
            </a:r>
          </a:p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Managed tables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Spark manages both the data and the metadata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1"/>
            <a:r>
              <a:rPr lang="en-US" sz="2000" i="1" dirty="0" err="1">
                <a:solidFill>
                  <a:schemeClr val="accent1"/>
                </a:solidFill>
              </a:rPr>
              <a:t>Example_DataFrame.write.format</a:t>
            </a:r>
            <a:r>
              <a:rPr lang="en-US" sz="2000" i="1" dirty="0">
                <a:solidFill>
                  <a:schemeClr val="accent1"/>
                </a:solidFill>
              </a:rPr>
              <a:t>(‘delta’).</a:t>
            </a:r>
            <a:r>
              <a:rPr lang="en-US" sz="2000" i="1" dirty="0" err="1">
                <a:solidFill>
                  <a:schemeClr val="accent1"/>
                </a:solidFill>
              </a:rPr>
              <a:t>saveAsTable</a:t>
            </a:r>
            <a:r>
              <a:rPr lang="en-US" sz="2000" i="1" dirty="0">
                <a:solidFill>
                  <a:schemeClr val="accent1"/>
                </a:solidFill>
              </a:rPr>
              <a:t>(‘</a:t>
            </a:r>
            <a:r>
              <a:rPr lang="en-US" sz="2000" i="1" dirty="0" err="1">
                <a:solidFill>
                  <a:schemeClr val="accent1"/>
                </a:solidFill>
              </a:rPr>
              <a:t>example_table</a:t>
            </a:r>
            <a:r>
              <a:rPr lang="en-US" sz="2000" i="1" dirty="0">
                <a:solidFill>
                  <a:schemeClr val="accent1"/>
                </a:solidFill>
              </a:rPr>
              <a:t>’)</a:t>
            </a:r>
            <a:r>
              <a:rPr lang="en-US" sz="2000" i="1" dirty="0">
                <a:solidFill>
                  <a:srgbClr val="7030A0"/>
                </a:solidFill>
              </a:rPr>
              <a:t> </a:t>
            </a: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creates a managed table.</a:t>
            </a:r>
          </a:p>
          <a:p>
            <a:pPr lvl="1"/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location is </a:t>
            </a:r>
            <a:r>
              <a:rPr lang="en-US" sz="20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dbfs</a:t>
            </a: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:/user/hive/warehouse/</a:t>
            </a:r>
            <a:r>
              <a:rPr lang="en-US" sz="20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example_table</a:t>
            </a: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(default= </a:t>
            </a:r>
            <a:r>
              <a:rPr lang="en-US" sz="20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dbfs</a:t>
            </a: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:/user/hive/warehouse)</a:t>
            </a:r>
          </a:p>
          <a:p>
            <a:pPr lvl="1"/>
            <a:r>
              <a:rPr lang="en-US" sz="2000" i="1" dirty="0" err="1">
                <a:solidFill>
                  <a:schemeClr val="accent1"/>
                </a:solidFill>
              </a:rPr>
              <a:t>spark.sql</a:t>
            </a:r>
            <a:r>
              <a:rPr lang="en-US" sz="2000" i="1" dirty="0">
                <a:solidFill>
                  <a:schemeClr val="accent1"/>
                </a:solidFill>
              </a:rPr>
              <a:t>(“SELECT * FROM </a:t>
            </a:r>
            <a:r>
              <a:rPr lang="en-US" sz="2000" i="1" dirty="0" err="1">
                <a:solidFill>
                  <a:schemeClr val="accent1"/>
                </a:solidFill>
              </a:rPr>
              <a:t>example_table</a:t>
            </a:r>
            <a:r>
              <a:rPr lang="en-US" sz="2000" i="1" dirty="0">
                <a:solidFill>
                  <a:schemeClr val="accent1"/>
                </a:solidFill>
              </a:rPr>
              <a:t>”)</a:t>
            </a:r>
          </a:p>
          <a:p>
            <a:pPr lvl="1"/>
            <a:r>
              <a:rPr lang="en-US" sz="2000" i="1" dirty="0" err="1">
                <a:solidFill>
                  <a:schemeClr val="accent1"/>
                </a:solidFill>
              </a:rPr>
              <a:t>spark.sql</a:t>
            </a:r>
            <a:r>
              <a:rPr lang="en-US" sz="2000" i="1" dirty="0">
                <a:solidFill>
                  <a:schemeClr val="accent1"/>
                </a:solidFill>
              </a:rPr>
              <a:t>(“DROP TABLE </a:t>
            </a:r>
            <a:r>
              <a:rPr lang="en-US" sz="2000" i="1" dirty="0" err="1">
                <a:solidFill>
                  <a:schemeClr val="accent1"/>
                </a:solidFill>
              </a:rPr>
              <a:t>example_table</a:t>
            </a:r>
            <a:r>
              <a:rPr lang="en-US" sz="2000" i="1" dirty="0">
                <a:solidFill>
                  <a:schemeClr val="accent1"/>
                </a:solidFill>
              </a:rPr>
              <a:t>”)</a:t>
            </a:r>
            <a:r>
              <a:rPr lang="en-US" sz="2000" i="1" dirty="0">
                <a:solidFill>
                  <a:srgbClr val="7030A0"/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deletes both the metadata and data.</a:t>
            </a:r>
          </a:p>
          <a:p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Temporary View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Spark manages the metadata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1"/>
            <a:r>
              <a:rPr lang="en-US" sz="2000" dirty="0" err="1">
                <a:solidFill>
                  <a:schemeClr val="accent1"/>
                </a:solidFill>
              </a:rPr>
              <a:t>example_table.createOrReplaceTempView</a:t>
            </a:r>
            <a:r>
              <a:rPr lang="en-US" sz="2000" dirty="0">
                <a:solidFill>
                  <a:schemeClr val="accent1"/>
                </a:solidFill>
              </a:rPr>
              <a:t>(‘</a:t>
            </a:r>
            <a:r>
              <a:rPr lang="en-US" sz="2000" dirty="0" err="1">
                <a:solidFill>
                  <a:schemeClr val="accent1"/>
                </a:solidFill>
              </a:rPr>
              <a:t>example_table_vw</a:t>
            </a:r>
            <a:r>
              <a:rPr lang="en-US" sz="2000" dirty="0">
                <a:solidFill>
                  <a:schemeClr val="accent1"/>
                </a:solidFill>
              </a:rPr>
              <a:t>’) </a:t>
            </a:r>
          </a:p>
          <a:p>
            <a:pPr lvl="1"/>
            <a:r>
              <a:rPr lang="en-US" sz="2000" i="1" dirty="0" err="1">
                <a:solidFill>
                  <a:schemeClr val="accent1"/>
                </a:solidFill>
              </a:rPr>
              <a:t>spark.sql</a:t>
            </a:r>
            <a:r>
              <a:rPr lang="en-US" sz="2000" i="1" dirty="0">
                <a:solidFill>
                  <a:schemeClr val="accent1"/>
                </a:solidFill>
              </a:rPr>
              <a:t>(“SELECT * FROM </a:t>
            </a:r>
            <a:r>
              <a:rPr lang="en-US" sz="2000" i="1" dirty="0" err="1">
                <a:solidFill>
                  <a:schemeClr val="accent1"/>
                </a:solidFill>
              </a:rPr>
              <a:t>example_table_vw</a:t>
            </a:r>
            <a:r>
              <a:rPr lang="en-US" sz="2000" i="1" dirty="0">
                <a:solidFill>
                  <a:schemeClr val="accent1"/>
                </a:solidFill>
              </a:rPr>
              <a:t>”)</a:t>
            </a:r>
          </a:p>
          <a:p>
            <a:pPr lvl="1"/>
            <a:endParaRPr lang="en-US" sz="2000" dirty="0">
              <a:solidFill>
                <a:srgbClr val="7030A0"/>
              </a:solidFill>
            </a:endParaRPr>
          </a:p>
          <a:p>
            <a:pPr lvl="1"/>
            <a:endParaRPr lang="en-US" sz="2000" dirty="0">
              <a:solidFill>
                <a:srgbClr val="7030A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620992-665B-1546-AB23-76233FD8D6E0}"/>
              </a:ext>
            </a:extLst>
          </p:cNvPr>
          <p:cNvSpPr txBox="1"/>
          <p:nvPr/>
        </p:nvSpPr>
        <p:spPr>
          <a:xfrm>
            <a:off x="838199" y="6217928"/>
            <a:ext cx="769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https://docs.databricks.com/data/tables.html#managed-and-unmanaged-tables</a:t>
            </a:r>
            <a:r>
              <a:rPr lang="en-US" dirty="0"/>
              <a:t>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C39AF85-3C91-D04B-878F-58C50B68F619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3. Spark </a:t>
            </a:r>
            <a:r>
              <a:rPr lang="en-US" sz="3600" dirty="0" err="1">
                <a:solidFill>
                  <a:schemeClr val="accent1"/>
                </a:solidFill>
              </a:rPr>
              <a:t>DataFrame</a:t>
            </a:r>
            <a:r>
              <a:rPr lang="en-US" sz="3600" dirty="0">
                <a:solidFill>
                  <a:schemeClr val="accent1"/>
                </a:solidFill>
              </a:rPr>
              <a:t>, Delta Lake, SQL Context  </a:t>
            </a:r>
          </a:p>
        </p:txBody>
      </p:sp>
    </p:spTree>
    <p:extLst>
      <p:ext uri="{BB962C8B-B14F-4D97-AF65-F5344CB8AC3E}">
        <p14:creationId xmlns:p14="http://schemas.microsoft.com/office/powerpoint/2010/main" val="22058445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3D0E3B7-09B2-D24D-B320-718EE58DC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334" y="875006"/>
            <a:ext cx="6606852" cy="39463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37D374A-89F7-9948-9403-36B2D9D8B7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6178" y="3883232"/>
            <a:ext cx="5228788" cy="2451961"/>
          </a:xfrm>
          <a:prstGeom prst="rect">
            <a:avLst/>
          </a:prstGeom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551BCEA-1FA8-9946-AD1A-930C45E391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931" y="1088760"/>
            <a:ext cx="4708513" cy="304385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Unmanaged tables are referenced in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Spark.sql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via its metadata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Temporary View may operate similarly during the session   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E1B2842-B541-D840-86A1-D303254AFA1F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3. Spark </a:t>
            </a:r>
            <a:r>
              <a:rPr lang="en-US" sz="3600" dirty="0" err="1">
                <a:solidFill>
                  <a:schemeClr val="accent1"/>
                </a:solidFill>
              </a:rPr>
              <a:t>DataFrame</a:t>
            </a:r>
            <a:r>
              <a:rPr lang="en-US" sz="3600" dirty="0">
                <a:solidFill>
                  <a:schemeClr val="accent1"/>
                </a:solidFill>
              </a:rPr>
              <a:t>, Delta Lake, SQL Context  </a:t>
            </a:r>
          </a:p>
        </p:txBody>
      </p:sp>
    </p:spTree>
    <p:extLst>
      <p:ext uri="{BB962C8B-B14F-4D97-AF65-F5344CB8AC3E}">
        <p14:creationId xmlns:p14="http://schemas.microsoft.com/office/powerpoint/2010/main" val="656915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E971E-8A5A-5D4C-8FF5-E04257EDAA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4658" y="1103869"/>
            <a:ext cx="4850081" cy="4351338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Managed tables are stored in /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dbfs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/user/hive/warehouse/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Delta format in this example creates 1 delta log and 2 parquet files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CFE730-37D9-9445-A89E-82C6549F1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240" y="828098"/>
            <a:ext cx="5611832" cy="388193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AD2C99D-05CA-4645-85D2-2DF289F03CC2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3. Spark </a:t>
            </a:r>
            <a:r>
              <a:rPr lang="en-US" sz="3600" dirty="0" err="1">
                <a:solidFill>
                  <a:schemeClr val="accent1"/>
                </a:solidFill>
              </a:rPr>
              <a:t>DataFrame</a:t>
            </a:r>
            <a:r>
              <a:rPr lang="en-US" sz="3600" dirty="0">
                <a:solidFill>
                  <a:schemeClr val="accent1"/>
                </a:solidFill>
              </a:rPr>
              <a:t>, Delta Lake, SQL Context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B0D6C6-F996-E044-A115-D8A496949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845" y="4465120"/>
            <a:ext cx="7318480" cy="230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5465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96B8437-08CC-E940-9E9B-CE1267429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8701" y="1368387"/>
            <a:ext cx="7502070" cy="49475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8AF771-7947-BC4B-A768-944C07232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Databricks Chart Button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457F2-D8A5-A24B-9090-F942C21DB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436" y="1690688"/>
            <a:ext cx="3591296" cy="4351338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Simple charts can be created  on the fly from a table-like output (output of python,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sql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scala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or R) via GUI </a:t>
            </a:r>
          </a:p>
          <a:p>
            <a:pPr lvl="1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Bar chart</a:t>
            </a:r>
          </a:p>
          <a:p>
            <a:pPr lvl="1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Line chart</a:t>
            </a:r>
          </a:p>
          <a:p>
            <a:pPr lvl="1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Scatter plot</a:t>
            </a:r>
          </a:p>
          <a:p>
            <a:pPr lvl="1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Boxplot</a:t>
            </a:r>
          </a:p>
          <a:p>
            <a:pPr lvl="1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Histogram</a:t>
            </a:r>
          </a:p>
          <a:p>
            <a:pPr lvl="1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Area chart </a:t>
            </a:r>
          </a:p>
          <a:p>
            <a:pPr lvl="1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Pie chart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A88C2A7-A3EE-5348-B305-9384637DB915}"/>
              </a:ext>
            </a:extLst>
          </p:cNvPr>
          <p:cNvCxnSpPr>
            <a:cxnSpLocks/>
          </p:cNvCxnSpPr>
          <p:nvPr/>
        </p:nvCxnSpPr>
        <p:spPr>
          <a:xfrm>
            <a:off x="2932214" y="2662825"/>
            <a:ext cx="2351314" cy="3230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E156BAF-314F-CD47-B60A-8F722F491C11}"/>
              </a:ext>
            </a:extLst>
          </p:cNvPr>
          <p:cNvSpPr txBox="1"/>
          <p:nvPr/>
        </p:nvSpPr>
        <p:spPr>
          <a:xfrm>
            <a:off x="469074" y="6315955"/>
            <a:ext cx="6323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https://docs.databricks.com/notebooks/visualizations/index.html</a:t>
            </a:r>
            <a:r>
              <a:rPr lang="en-US" dirty="0"/>
              <a:t>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B2EB50B-942D-0649-8AE0-C68047C82757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4. Databricks Data Visualization Tools</a:t>
            </a:r>
          </a:p>
        </p:txBody>
      </p:sp>
    </p:spTree>
    <p:extLst>
      <p:ext uri="{BB962C8B-B14F-4D97-AF65-F5344CB8AC3E}">
        <p14:creationId xmlns:p14="http://schemas.microsoft.com/office/powerpoint/2010/main" val="39008658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BBB3D48-1279-0141-93E3-CACEA1A6FBAF}"/>
              </a:ext>
            </a:extLst>
          </p:cNvPr>
          <p:cNvSpPr txBox="1">
            <a:spLocks/>
          </p:cNvSpPr>
          <p:nvPr/>
        </p:nvSpPr>
        <p:spPr>
          <a:xfrm>
            <a:off x="339436" y="1690688"/>
            <a:ext cx="359129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Histograms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Boxplots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are useful for visualizing the distribution of a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continuous variable</a:t>
            </a:r>
          </a:p>
          <a:p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Bar charts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Pie charts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are useful for visualizing the  distribution of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categorical variable</a:t>
            </a:r>
          </a:p>
          <a:p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Scatter plot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is useful for visualizing a join distribution of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two continuous variables 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481A11D-A8E9-4B45-BACF-71E039543A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25388" y="1549311"/>
            <a:ext cx="6319984" cy="4634091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AE0021B-1B2B-D846-9657-E938B34DF894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4. Databricks Data Visualization Tools</a:t>
            </a:r>
          </a:p>
        </p:txBody>
      </p:sp>
    </p:spTree>
    <p:extLst>
      <p:ext uri="{BB962C8B-B14F-4D97-AF65-F5344CB8AC3E}">
        <p14:creationId xmlns:p14="http://schemas.microsoft.com/office/powerpoint/2010/main" val="22852057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9D00F-E035-EB49-A974-64C01EABA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Databricks SQL, Visualization, Dashboards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DAF12-1251-204B-8C72-167A308EF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311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Need a premium or enterprise account plan.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E51A83C-CE92-1741-A908-8D23FBCF61B6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4. Databricks Data Visualization Tools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F154478-D60E-614C-8CD1-A8D36E116EB3}"/>
              </a:ext>
            </a:extLst>
          </p:cNvPr>
          <p:cNvSpPr/>
          <p:nvPr/>
        </p:nvSpPr>
        <p:spPr>
          <a:xfrm>
            <a:off x="838200" y="6127234"/>
            <a:ext cx="55646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https://docs.databricks.com/notebooks/dashboards.html</a:t>
            </a:r>
            <a:r>
              <a:rPr lang="en-US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B057E4-FA85-BF49-A9DB-88A307DE2C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5838" y="2239693"/>
            <a:ext cx="6407879" cy="35647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CC27189-ED33-4142-9077-A583DC1BBA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603" y="2323414"/>
            <a:ext cx="5201854" cy="284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7895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211F4-CCF8-4049-9BB4-C7D72916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R – </a:t>
            </a:r>
            <a:r>
              <a:rPr lang="en-US" sz="3600" dirty="0" err="1">
                <a:solidFill>
                  <a:srgbClr val="0070C0"/>
                </a:solidFill>
              </a:rPr>
              <a:t>SparkR</a:t>
            </a:r>
            <a:r>
              <a:rPr lang="en-US" sz="3600" dirty="0">
                <a:solidFill>
                  <a:srgbClr val="0070C0"/>
                </a:solidFill>
              </a:rPr>
              <a:t> or </a:t>
            </a:r>
            <a:r>
              <a:rPr lang="en-US" sz="3600" dirty="0" err="1">
                <a:solidFill>
                  <a:srgbClr val="0070C0"/>
                </a:solidFill>
              </a:rPr>
              <a:t>sparklyr</a:t>
            </a:r>
            <a:r>
              <a:rPr lang="en-US" sz="3600" dirty="0">
                <a:solidFill>
                  <a:srgbClr val="0070C0"/>
                </a:solidFill>
              </a:rPr>
              <a:t> 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4EDA7BA-BF2E-CB4A-8DB3-42801F4618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13306" y="2506662"/>
            <a:ext cx="5282273" cy="4351338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6FE2074-44B4-D84F-9AA6-227F143DFC0A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5. R Data Science Tools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643D33-5335-7740-83AC-21DDC32A5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2459816"/>
            <a:ext cx="5001079" cy="42729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74242CB-025D-9746-BA59-EDB7C9E0E2C3}"/>
              </a:ext>
            </a:extLst>
          </p:cNvPr>
          <p:cNvSpPr txBox="1"/>
          <p:nvPr/>
        </p:nvSpPr>
        <p:spPr>
          <a:xfrm>
            <a:off x="831849" y="1712233"/>
            <a:ext cx="50074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SparkR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syntax is somewhat similar to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pyspark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2E9ABD-D5EF-9347-8A99-C3BB98274062}"/>
              </a:ext>
            </a:extLst>
          </p:cNvPr>
          <p:cNvSpPr txBox="1"/>
          <p:nvPr/>
        </p:nvSpPr>
        <p:spPr>
          <a:xfrm>
            <a:off x="6449806" y="1678122"/>
            <a:ext cx="50074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sparklyr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syntax is very similar to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dplyr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347C068-38C2-4B4B-9406-A078DE30DBE0}"/>
              </a:ext>
            </a:extLst>
          </p:cNvPr>
          <p:cNvCxnSpPr>
            <a:cxnSpLocks/>
          </p:cNvCxnSpPr>
          <p:nvPr/>
        </p:nvCxnSpPr>
        <p:spPr>
          <a:xfrm>
            <a:off x="2685142" y="2050787"/>
            <a:ext cx="0" cy="40902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9424DE6-2454-174B-BF26-E091AB46CAA4}"/>
              </a:ext>
            </a:extLst>
          </p:cNvPr>
          <p:cNvCxnSpPr>
            <a:cxnSpLocks/>
          </p:cNvCxnSpPr>
          <p:nvPr/>
        </p:nvCxnSpPr>
        <p:spPr>
          <a:xfrm>
            <a:off x="8381999" y="2050787"/>
            <a:ext cx="0" cy="40902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251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7BDEE-F84B-FC49-96C2-C4B2A8264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8176A-1032-EF4C-BE02-46F1197CF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What &amp; Why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File System Utilities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Spark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DataFrame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Delta Lake, SQL Context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Databricks Data Visualization Tools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 Data Science Tools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Python Data Science Tools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1066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3736717-58ED-F54F-B289-E615E899C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R data visualization – ggplot2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0E8C559-8140-344A-AAB5-D035382989E6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5. R Data Science Tools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4988086-5E73-ED47-AE41-7A86FECE39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04229" y="1312482"/>
            <a:ext cx="7112000" cy="5545518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07B9C4C-0E6A-8545-8707-F86567D34CE5}"/>
              </a:ext>
            </a:extLst>
          </p:cNvPr>
          <p:cNvSpPr txBox="1"/>
          <p:nvPr/>
        </p:nvSpPr>
        <p:spPr>
          <a:xfrm>
            <a:off x="838200" y="3976914"/>
            <a:ext cx="38063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Syntax of ggplot2: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ggplot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dataframe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aes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(...)) +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geom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_...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aes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” is aesthetics specifying variables for x, y, color, shape, etc.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geom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_...” provides a layer(s) of geometric objects like point, fit-curve, connected line, area, etc.   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2D46EA0-22A6-1B48-987D-9AF2D9E8EB35}"/>
              </a:ext>
            </a:extLst>
          </p:cNvPr>
          <p:cNvSpPr txBox="1"/>
          <p:nvPr/>
        </p:nvSpPr>
        <p:spPr>
          <a:xfrm>
            <a:off x="838199" y="1531256"/>
            <a:ext cx="39660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Reduce spark data into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 </a:t>
            </a:r>
            <a:r>
              <a:rPr lang="en-US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DataFrame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key statistics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 subset of data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Then, it is easy to apply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standard graphing methods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R such as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ggplot2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830011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700F488-3576-4344-93C4-AE675F037C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96661" y="1531256"/>
            <a:ext cx="5259250" cy="4351338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0DF1B42-8296-4D48-98D1-83A1A8C03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python – </a:t>
            </a:r>
            <a:r>
              <a:rPr lang="en-US" sz="3600" dirty="0" err="1">
                <a:solidFill>
                  <a:srgbClr val="0070C0"/>
                </a:solidFill>
              </a:rPr>
              <a:t>pyspark</a:t>
            </a:r>
            <a:r>
              <a:rPr lang="en-US" sz="3600" dirty="0">
                <a:solidFill>
                  <a:srgbClr val="0070C0"/>
                </a:solidFill>
              </a:rPr>
              <a:t>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BD90E3D-F6A7-7C4C-880A-204439FA6D18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6. Python Data Science Tools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BD28B3-1804-674F-9847-9DE80B8B2CF5}"/>
              </a:ext>
            </a:extLst>
          </p:cNvPr>
          <p:cNvSpPr txBox="1"/>
          <p:nvPr/>
        </p:nvSpPr>
        <p:spPr>
          <a:xfrm>
            <a:off x="838199" y="4564742"/>
            <a:ext cx="45756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Reduce spark data into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pandas </a:t>
            </a:r>
            <a:r>
              <a:rPr lang="en-US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dataframe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key statistics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 subset of data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Then, it is easy to apply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standard graphing methods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R such as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matplotlib, seaborn, </a:t>
            </a:r>
            <a:r>
              <a:rPr lang="en-US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plotnine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and </a:t>
            </a:r>
            <a:r>
              <a:rPr lang="en-US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plotly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7D3A06-2E3A-1C40-B85B-55BB54C576B0}"/>
              </a:ext>
            </a:extLst>
          </p:cNvPr>
          <p:cNvSpPr txBox="1"/>
          <p:nvPr/>
        </p:nvSpPr>
        <p:spPr>
          <a:xfrm>
            <a:off x="890814" y="1570649"/>
            <a:ext cx="45756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pyspark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syntax is somewhat similar to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pandas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agg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” function behavior is different (and maybe more intuitive) and can be used with in-place-column-rename function “alias”. 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00DDB6-4FBC-2C48-9552-62A9F0C1F890}"/>
              </a:ext>
            </a:extLst>
          </p:cNvPr>
          <p:cNvCxnSpPr>
            <a:cxnSpLocks/>
          </p:cNvCxnSpPr>
          <p:nvPr/>
        </p:nvCxnSpPr>
        <p:spPr>
          <a:xfrm>
            <a:off x="5675085" y="2404097"/>
            <a:ext cx="377372" cy="0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6213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BC62315-1A18-0A45-96FF-B74185A58E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9487" y="2593782"/>
            <a:ext cx="4767955" cy="4274457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0DF1B42-8296-4D48-98D1-83A1A8C03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9293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python data visualization </a:t>
            </a:r>
            <a:br>
              <a:rPr lang="en-US" sz="3600" dirty="0">
                <a:solidFill>
                  <a:srgbClr val="0070C0"/>
                </a:solidFill>
              </a:rPr>
            </a:br>
            <a:r>
              <a:rPr lang="en-US" sz="3200" dirty="0">
                <a:solidFill>
                  <a:srgbClr val="0070C0"/>
                </a:solidFill>
              </a:rPr>
              <a:t>– </a:t>
            </a:r>
            <a:r>
              <a:rPr lang="en-US" sz="3200" dirty="0" err="1">
                <a:solidFill>
                  <a:srgbClr val="0070C0"/>
                </a:solidFill>
              </a:rPr>
              <a:t>plotnine</a:t>
            </a:r>
            <a:r>
              <a:rPr lang="en-US" sz="3200" dirty="0">
                <a:solidFill>
                  <a:srgbClr val="0070C0"/>
                </a:solidFill>
              </a:rPr>
              <a:t>, seaborn, matplotlib, </a:t>
            </a:r>
            <a:r>
              <a:rPr lang="en-US" sz="3200" dirty="0" err="1">
                <a:solidFill>
                  <a:srgbClr val="0070C0"/>
                </a:solidFill>
              </a:rPr>
              <a:t>plotly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endParaRPr lang="en-US" sz="3600" dirty="0">
              <a:solidFill>
                <a:srgbClr val="0070C0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90F48DE-AA29-FF43-B9F2-659592AEFDD7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6. Python Data Science Tools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0E3142-2BA8-2C46-9122-D37D6FC34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1657" y="1864856"/>
            <a:ext cx="4749800" cy="500338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EB4E38F-6A48-0143-9029-47C1159787D0}"/>
              </a:ext>
            </a:extLst>
          </p:cNvPr>
          <p:cNvCxnSpPr>
            <a:cxnSpLocks/>
          </p:cNvCxnSpPr>
          <p:nvPr/>
        </p:nvCxnSpPr>
        <p:spPr>
          <a:xfrm>
            <a:off x="2220685" y="2128325"/>
            <a:ext cx="0" cy="40902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8E9E8B9-34B3-5A4D-A470-C73F345BE5E2}"/>
              </a:ext>
            </a:extLst>
          </p:cNvPr>
          <p:cNvCxnSpPr>
            <a:cxnSpLocks/>
          </p:cNvCxnSpPr>
          <p:nvPr/>
        </p:nvCxnSpPr>
        <p:spPr>
          <a:xfrm>
            <a:off x="9775370" y="1303204"/>
            <a:ext cx="0" cy="40902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84F7D60-E594-1945-8EF6-6A13243BF8AA}"/>
              </a:ext>
            </a:extLst>
          </p:cNvPr>
          <p:cNvSpPr txBox="1"/>
          <p:nvPr/>
        </p:nvSpPr>
        <p:spPr>
          <a:xfrm>
            <a:off x="8250465" y="718429"/>
            <a:ext cx="37709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 subset of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seaborn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syntax is somewhat similar to R’s ggplot2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8F9A0F-A439-4644-8ECC-9634739C99E8}"/>
              </a:ext>
            </a:extLst>
          </p:cNvPr>
          <p:cNvSpPr txBox="1"/>
          <p:nvPr/>
        </p:nvSpPr>
        <p:spPr>
          <a:xfrm>
            <a:off x="831849" y="1712233"/>
            <a:ext cx="50074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plotnine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syntax is very similar to R’s ggplot2</a:t>
            </a:r>
          </a:p>
        </p:txBody>
      </p:sp>
    </p:spTree>
    <p:extLst>
      <p:ext uri="{BB962C8B-B14F-4D97-AF65-F5344CB8AC3E}">
        <p14:creationId xmlns:p14="http://schemas.microsoft.com/office/powerpoint/2010/main" val="38845365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424BD3-7304-4D45-B865-C30B909311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64994" y="2947307"/>
            <a:ext cx="5245100" cy="3327400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F383C34-4EBD-7A49-A3CB-F39C7C7E8A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978" y="3208597"/>
            <a:ext cx="5766707" cy="2804819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3EC85BE-9D9B-5B4E-9C64-D9F504396456}"/>
              </a:ext>
            </a:extLst>
          </p:cNvPr>
          <p:cNvCxnSpPr>
            <a:cxnSpLocks/>
          </p:cNvCxnSpPr>
          <p:nvPr/>
        </p:nvCxnSpPr>
        <p:spPr>
          <a:xfrm>
            <a:off x="2220685" y="2636323"/>
            <a:ext cx="0" cy="40902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D4627DF-550C-EE4A-9D01-1AC4173841E1}"/>
              </a:ext>
            </a:extLst>
          </p:cNvPr>
          <p:cNvSpPr txBox="1"/>
          <p:nvPr/>
        </p:nvSpPr>
        <p:spPr>
          <a:xfrm>
            <a:off x="831849" y="2220231"/>
            <a:ext cx="50074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Seaborn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offers a variety of graph patterns 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3516159-B62B-264B-8A2C-EB2AE8805F55}"/>
              </a:ext>
            </a:extLst>
          </p:cNvPr>
          <p:cNvCxnSpPr>
            <a:cxnSpLocks/>
          </p:cNvCxnSpPr>
          <p:nvPr/>
        </p:nvCxnSpPr>
        <p:spPr>
          <a:xfrm>
            <a:off x="8191501" y="2527180"/>
            <a:ext cx="0" cy="40902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740C01D-7148-6643-98FC-F115F476A6BD}"/>
              </a:ext>
            </a:extLst>
          </p:cNvPr>
          <p:cNvSpPr txBox="1"/>
          <p:nvPr/>
        </p:nvSpPr>
        <p:spPr>
          <a:xfrm>
            <a:off x="6802665" y="2111088"/>
            <a:ext cx="50074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Matplotlib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is also useful for plotting something quick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3C09FA68-A52E-6747-89D2-80D9BF6F94F4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6. Python Data Science Tools</a:t>
            </a:r>
          </a:p>
        </p:txBody>
      </p:sp>
    </p:spTree>
    <p:extLst>
      <p:ext uri="{BB962C8B-B14F-4D97-AF65-F5344CB8AC3E}">
        <p14:creationId xmlns:p14="http://schemas.microsoft.com/office/powerpoint/2010/main" val="35192153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0B3530-8AF2-8C4D-A2B5-D7C24B057A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91" y="2347008"/>
            <a:ext cx="5737999" cy="34144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36D083-C258-6B40-B1A5-038DC33B63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1968" y="2347008"/>
            <a:ext cx="5627313" cy="4365849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320080C-C1EF-3B48-9325-F6D8617F4480}"/>
              </a:ext>
            </a:extLst>
          </p:cNvPr>
          <p:cNvCxnSpPr>
            <a:cxnSpLocks/>
          </p:cNvCxnSpPr>
          <p:nvPr/>
        </p:nvCxnSpPr>
        <p:spPr>
          <a:xfrm>
            <a:off x="2341497" y="1736437"/>
            <a:ext cx="0" cy="40902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D9B2129-09C9-324E-AC2C-B4CA876B359C}"/>
              </a:ext>
            </a:extLst>
          </p:cNvPr>
          <p:cNvSpPr txBox="1"/>
          <p:nvPr/>
        </p:nvSpPr>
        <p:spPr>
          <a:xfrm>
            <a:off x="952661" y="1320345"/>
            <a:ext cx="52593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Plotly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offers a variety of graph patterns and customizations 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FDA02A5-1B60-CE49-9128-A46FB3E08E72}"/>
              </a:ext>
            </a:extLst>
          </p:cNvPr>
          <p:cNvCxnSpPr>
            <a:cxnSpLocks/>
          </p:cNvCxnSpPr>
          <p:nvPr/>
        </p:nvCxnSpPr>
        <p:spPr>
          <a:xfrm>
            <a:off x="6211968" y="1736437"/>
            <a:ext cx="483653" cy="40902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>
            <a:extLst>
              <a:ext uri="{FF2B5EF4-FFF2-40B4-BE49-F238E27FC236}">
                <a16:creationId xmlns:a16="http://schemas.microsoft.com/office/drawing/2014/main" id="{F34BF09E-BBB0-5C49-948B-2CA6AE66D7CF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6. Python Data Science Tools</a:t>
            </a:r>
          </a:p>
        </p:txBody>
      </p:sp>
    </p:spTree>
    <p:extLst>
      <p:ext uri="{BB962C8B-B14F-4D97-AF65-F5344CB8AC3E}">
        <p14:creationId xmlns:p14="http://schemas.microsoft.com/office/powerpoint/2010/main" val="3677239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F6C31-AE8B-0948-985E-40890536C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826" y="2455182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22381413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7125D-CCA4-8846-86FA-67396AA66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/>
                </a:solidFill>
              </a:rPr>
              <a:t>Common Data Visualization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CFC68-96B8-BE4D-AFE1-F306A84FB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686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Patterns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Comparison, composition</a:t>
            </a:r>
          </a:p>
          <a:p>
            <a:pPr lvl="2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Bar, components, flow/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sankey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distribution</a:t>
            </a:r>
          </a:p>
          <a:p>
            <a:pPr lvl="2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Histogram, boxplot  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Multi-variate distributions </a:t>
            </a:r>
          </a:p>
          <a:p>
            <a:pPr lvl="2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Scatter plot, cluster, outlier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Semi-programmatic tool – Tableau 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Programmatic tools – R, Python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Pros: more control for data &amp; elements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Cons: less automation, risk of code errors</a:t>
            </a:r>
          </a:p>
          <a:p>
            <a:pPr marL="0" indent="0">
              <a:buNone/>
            </a:pP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1F420E9-A5C0-DE43-B6E1-A5141C5C6AA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108723" y="2644442"/>
          <a:ext cx="4748979" cy="3388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2993">
                  <a:extLst>
                    <a:ext uri="{9D8B030D-6E8A-4147-A177-3AD203B41FA5}">
                      <a16:colId xmlns:a16="http://schemas.microsoft.com/office/drawing/2014/main" val="1241848973"/>
                    </a:ext>
                  </a:extLst>
                </a:gridCol>
                <a:gridCol w="1582993">
                  <a:extLst>
                    <a:ext uri="{9D8B030D-6E8A-4147-A177-3AD203B41FA5}">
                      <a16:colId xmlns:a16="http://schemas.microsoft.com/office/drawing/2014/main" val="3486111649"/>
                    </a:ext>
                  </a:extLst>
                </a:gridCol>
                <a:gridCol w="1582993">
                  <a:extLst>
                    <a:ext uri="{9D8B030D-6E8A-4147-A177-3AD203B41FA5}">
                      <a16:colId xmlns:a16="http://schemas.microsoft.com/office/drawing/2014/main" val="6596995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Transform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7761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Tableau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Table expr.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Calculated field/set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Row-column shelves, </a:t>
                      </a:r>
                    </a:p>
                    <a:p>
                      <a:r>
                        <a:rPr lang="en-US" dirty="0"/>
                        <a:t>Marks, color, shape,  size cards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7693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dplyr</a:t>
                      </a:r>
                      <a:r>
                        <a:rPr lang="en-US" dirty="0"/>
                        <a:t>,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sqldf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ggplot2,</a:t>
                      </a:r>
                    </a:p>
                    <a:p>
                      <a:r>
                        <a:rPr lang="en-US" dirty="0" err="1"/>
                        <a:t>plotly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169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Python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pandas, </a:t>
                      </a:r>
                      <a:r>
                        <a:rPr lang="en-US" dirty="0" err="1"/>
                        <a:t>pandasql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matplotlib,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Seaborn, </a:t>
                      </a:r>
                      <a:r>
                        <a:rPr lang="en-US" dirty="0" err="1"/>
                        <a:t>plotly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49232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24699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9228B-1402-0F40-804E-16689377A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221" y="378232"/>
            <a:ext cx="4249993" cy="1325563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Example of </a:t>
            </a:r>
            <a:br>
              <a:rPr lang="en-US" sz="3200" dirty="0">
                <a:solidFill>
                  <a:schemeClr val="accent1"/>
                </a:solidFill>
              </a:rPr>
            </a:br>
            <a:r>
              <a:rPr lang="en-US" sz="3200" dirty="0">
                <a:solidFill>
                  <a:schemeClr val="accent1"/>
                </a:solidFill>
              </a:rPr>
              <a:t>Flow/Sankey Chart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40A81D-7655-5A4B-9AF2-C0C498DC89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43797" y="-290070"/>
            <a:ext cx="7548203" cy="398773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CA27D5-50E5-2E4C-8141-1D610F0B83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1214" y="3135193"/>
            <a:ext cx="7175090" cy="41208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7D582AF-78ED-4F41-A77B-421E8355F639}"/>
              </a:ext>
            </a:extLst>
          </p:cNvPr>
          <p:cNvSpPr txBox="1"/>
          <p:nvPr/>
        </p:nvSpPr>
        <p:spPr>
          <a:xfrm>
            <a:off x="766915" y="2042586"/>
            <a:ext cx="3701846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Sankey charts help visualize parts of the whole</a:t>
            </a:r>
          </a:p>
          <a:p>
            <a:endParaRPr lang="en-US" sz="2400" u="sng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2400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Visualizing cross tabs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</a:p>
          <a:p>
            <a:r>
              <a:rPr lang="en-US" sz="2400" dirty="0">
                <a:solidFill>
                  <a:schemeClr val="accent1"/>
                </a:solidFill>
              </a:rPr>
              <a:t>Farm sales class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x </a:t>
            </a:r>
            <a:r>
              <a:rPr lang="en-US" sz="2400" dirty="0">
                <a:solidFill>
                  <a:schemeClr val="accent1"/>
                </a:solidFill>
              </a:rPr>
              <a:t>Industry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Farm counts (above)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Sales value counts (below)</a:t>
            </a:r>
          </a:p>
          <a:p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019103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E3711-2F70-3D4B-BA10-C45A495A3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80210" cy="1325563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Example of </a:t>
            </a:r>
            <a:br>
              <a:rPr lang="en-US" sz="3200" dirty="0">
                <a:solidFill>
                  <a:schemeClr val="accent1"/>
                </a:solidFill>
              </a:rPr>
            </a:br>
            <a:r>
              <a:rPr lang="en-US" sz="3200" dirty="0">
                <a:solidFill>
                  <a:schemeClr val="accent1"/>
                </a:solidFill>
              </a:rPr>
              <a:t>Enhanced Visualization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CFE85C-E148-694F-84FE-96EC7D5FBD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725454" y="553852"/>
            <a:ext cx="7540286" cy="565521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03E149-6F15-C84F-9584-43C60C5970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906712"/>
            <a:ext cx="4889443" cy="39512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A03A5A-F064-4046-AB6E-534EBF7340CB}"/>
              </a:ext>
            </a:extLst>
          </p:cNvPr>
          <p:cNvSpPr txBox="1"/>
          <p:nvPr/>
        </p:nvSpPr>
        <p:spPr>
          <a:xfrm>
            <a:off x="766915" y="2079522"/>
            <a:ext cx="1268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Before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ED5924-2C1A-164B-A68E-A1412B528A27}"/>
              </a:ext>
            </a:extLst>
          </p:cNvPr>
          <p:cNvSpPr txBox="1"/>
          <p:nvPr/>
        </p:nvSpPr>
        <p:spPr>
          <a:xfrm>
            <a:off x="3264308" y="2031452"/>
            <a:ext cx="1268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After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7D177DD9-9498-8A40-B3B3-12A9A1A40D95}"/>
              </a:ext>
            </a:extLst>
          </p:cNvPr>
          <p:cNvSpPr/>
          <p:nvPr/>
        </p:nvSpPr>
        <p:spPr>
          <a:xfrm>
            <a:off x="3408318" y="2262284"/>
            <a:ext cx="1027098" cy="596358"/>
          </a:xfrm>
          <a:prstGeom prst="rightArrow">
            <a:avLst>
              <a:gd name="adj1" fmla="val 17743"/>
              <a:gd name="adj2" fmla="val 41670"/>
            </a:avLst>
          </a:prstGeom>
          <a:solidFill>
            <a:schemeClr val="accent4">
              <a:alpha val="7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BE3A367E-7C7B-7049-9B22-05B06B829AFD}"/>
              </a:ext>
            </a:extLst>
          </p:cNvPr>
          <p:cNvSpPr/>
          <p:nvPr/>
        </p:nvSpPr>
        <p:spPr>
          <a:xfrm rot="5400000">
            <a:off x="1575594" y="2327975"/>
            <a:ext cx="677036" cy="576579"/>
          </a:xfrm>
          <a:prstGeom prst="rightArrow">
            <a:avLst>
              <a:gd name="adj1" fmla="val 17743"/>
              <a:gd name="adj2" fmla="val 41670"/>
            </a:avLst>
          </a:prstGeom>
          <a:solidFill>
            <a:schemeClr val="accent4">
              <a:alpha val="7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F4C9CE-2499-1740-A07B-F109B4E86A95}"/>
              </a:ext>
            </a:extLst>
          </p:cNvPr>
          <p:cNvSpPr txBox="1"/>
          <p:nvPr/>
        </p:nvSpPr>
        <p:spPr>
          <a:xfrm>
            <a:off x="6344464" y="6074627"/>
            <a:ext cx="52097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Note: the dotted line represents the equal rates of growth for population and dairy consumption</a:t>
            </a:r>
          </a:p>
        </p:txBody>
      </p:sp>
    </p:spTree>
    <p:extLst>
      <p:ext uri="{BB962C8B-B14F-4D97-AF65-F5344CB8AC3E}">
        <p14:creationId xmlns:p14="http://schemas.microsoft.com/office/powerpoint/2010/main" val="30450666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0ECCA-8113-024A-8733-4D9E4D841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/>
                </a:solidFill>
              </a:rPr>
              <a:t>Similarities between </a:t>
            </a:r>
            <a:r>
              <a:rPr lang="en-US" sz="4000" b="1" dirty="0">
                <a:solidFill>
                  <a:schemeClr val="accent1"/>
                </a:solidFill>
              </a:rPr>
              <a:t>R tools </a:t>
            </a:r>
            <a:r>
              <a:rPr lang="en-US" sz="4000" dirty="0">
                <a:solidFill>
                  <a:schemeClr val="accent1"/>
                </a:solidFill>
              </a:rPr>
              <a:t>v. </a:t>
            </a:r>
            <a:r>
              <a:rPr lang="en-US" sz="4000" b="1" dirty="0">
                <a:solidFill>
                  <a:schemeClr val="accent1"/>
                </a:solidFill>
              </a:rPr>
              <a:t>SQL + Tableau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D4355FFC-90EA-BA45-9179-563409634E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2969509"/>
              </p:ext>
            </p:extLst>
          </p:nvPr>
        </p:nvGraphicFramePr>
        <p:xfrm>
          <a:off x="924012" y="1690688"/>
          <a:ext cx="7081683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65089">
                  <a:extLst>
                    <a:ext uri="{9D8B030D-6E8A-4147-A177-3AD203B41FA5}">
                      <a16:colId xmlns:a16="http://schemas.microsoft.com/office/drawing/2014/main" val="357366321"/>
                    </a:ext>
                  </a:extLst>
                </a:gridCol>
                <a:gridCol w="3716594">
                  <a:extLst>
                    <a:ext uri="{9D8B030D-6E8A-4147-A177-3AD203B41FA5}">
                      <a16:colId xmlns:a16="http://schemas.microsoft.com/office/drawing/2014/main" val="21102933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 - </a:t>
                      </a:r>
                      <a:r>
                        <a:rPr lang="en-US" dirty="0" err="1"/>
                        <a:t>dplyr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04089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select (var1, var2, ...)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SELECT var1, var2, ...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7341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filter (exp1, exp2, ...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WHERE exp1 AND exp2 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635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arrange ( var1, var2, ...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 BY var1, var2, 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06611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mutate ( newvar1 = exp1, ...)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Case statement / Window functions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9679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summarise</a:t>
                      </a:r>
                      <a:r>
                        <a:rPr lang="en-US" dirty="0"/>
                        <a:t> (newvar1 = exp1, ...)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SUM( ), AVG( ), MIN( ), MAX( 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00305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group_by</a:t>
                      </a:r>
                      <a:r>
                        <a:rPr lang="en-US" dirty="0"/>
                        <a:t> (var1, var2, ...)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GROUP BY var1, var2, 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2558318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F3A26AC-5792-9944-9DD9-AF2D77667C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8305794"/>
              </p:ext>
            </p:extLst>
          </p:nvPr>
        </p:nvGraphicFramePr>
        <p:xfrm>
          <a:off x="924012" y="4513278"/>
          <a:ext cx="7081683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5488">
                  <a:extLst>
                    <a:ext uri="{9D8B030D-6E8A-4147-A177-3AD203B41FA5}">
                      <a16:colId xmlns:a16="http://schemas.microsoft.com/office/drawing/2014/main" val="2856086861"/>
                    </a:ext>
                  </a:extLst>
                </a:gridCol>
                <a:gridCol w="2966195">
                  <a:extLst>
                    <a:ext uri="{9D8B030D-6E8A-4147-A177-3AD203B41FA5}">
                      <a16:colId xmlns:a16="http://schemas.microsoft.com/office/drawing/2014/main" val="183426273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R – ggplot2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Tableau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64781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X-Y axis: </a:t>
                      </a:r>
                      <a:r>
                        <a:rPr lang="en-US" dirty="0" err="1"/>
                        <a:t>ggplot</a:t>
                      </a:r>
                      <a:r>
                        <a:rPr lang="en-US" dirty="0"/>
                        <a:t>(data, </a:t>
                      </a:r>
                      <a:r>
                        <a:rPr lang="en-US" dirty="0" err="1"/>
                        <a:t>aes</a:t>
                      </a:r>
                      <a:r>
                        <a:rPr lang="en-US" dirty="0"/>
                        <a:t>(x=var1, y=var2))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Row – Column shelves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140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geom_point</a:t>
                      </a:r>
                      <a:r>
                        <a:rPr lang="en-US" dirty="0"/>
                        <a:t>( ), </a:t>
                      </a:r>
                      <a:r>
                        <a:rPr lang="en-US" dirty="0" err="1"/>
                        <a:t>geom_bar</a:t>
                      </a:r>
                      <a:r>
                        <a:rPr lang="en-US" dirty="0"/>
                        <a:t>( ), etc.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Marks card/chart 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1000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facet_wrap</a:t>
                      </a:r>
                      <a:r>
                        <a:rPr lang="en-US" dirty="0"/>
                        <a:t> (var1,...)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Secondary row, column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47020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color=var1, shape=var2, size=var3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color, shape, size cards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402283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9027D07-2083-FD4E-9354-136001AE1C1D}"/>
              </a:ext>
            </a:extLst>
          </p:cNvPr>
          <p:cNvSpPr txBox="1"/>
          <p:nvPr/>
        </p:nvSpPr>
        <p:spPr>
          <a:xfrm>
            <a:off x="8288978" y="1744519"/>
            <a:ext cx="363404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Chaining operator %&gt;%: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X %&gt;% Y means passing left-item (X) as arg1 of right-item (Y)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allows for sequential pipe operations.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%&gt;% can be read as “then”  in that it passes an object from left to right </a:t>
            </a:r>
          </a:p>
          <a:p>
            <a:endParaRPr lang="en-US" u="sng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df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%&gt;% filter(v1 &gt; 0)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 %&gt;% select(v1, v2, v3, v4) 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 %&gt;% mutate(ratio = v2 / v3)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 %&gt;%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group_by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(v4)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 %&gt;%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summarise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avg1 = mean(v1),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ratio = mean(ratio))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  %&gt;%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ggplot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aes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(avg1, ratio)) +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           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geom_point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(color = v4)</a:t>
            </a:r>
          </a:p>
        </p:txBody>
      </p:sp>
    </p:spTree>
    <p:extLst>
      <p:ext uri="{BB962C8B-B14F-4D97-AF65-F5344CB8AC3E}">
        <p14:creationId xmlns:p14="http://schemas.microsoft.com/office/powerpoint/2010/main" val="1623315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3AFCA-0AA7-1D43-B6A5-322E462A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What &amp; Why Databricks?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03FA3-6E33-4148-B3F6-0E0B5C6BCE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3742"/>
            <a:ext cx="10515600" cy="4981571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What:  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Easy-to-use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big data analysis tool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connecting to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hlinkClick r:id="rId2"/>
              </a:rPr>
              <a:t>Apache Spark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lvl="2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Spark is typically built on top of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Hadoop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distributed file system (</a:t>
            </a:r>
            <a:r>
              <a:rPr lang="en-US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hdfs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  <a:p>
            <a:pPr lvl="2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hdfs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keeps multiple copies of partitioned data across nodes and allows for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parallel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processing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via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MapReduce </a:t>
            </a:r>
          </a:p>
          <a:p>
            <a:pPr lvl="2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Spark allows for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fast parallel processing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on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hdfs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via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RDD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(hence often “big data analysis” = Spark)</a:t>
            </a:r>
          </a:p>
          <a:p>
            <a:pPr lvl="2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hlinkClick r:id="rId3"/>
              </a:rPr>
              <a:t>RDD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allows for in-memory computing with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hlinkClick r:id="rId4"/>
              </a:rPr>
              <a:t>optional caching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Shared variables can be used across worker nodes.</a:t>
            </a:r>
          </a:p>
          <a:p>
            <a:pPr lvl="2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Spark is written in Scala, which is a modern version of Java. 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Runs on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AWS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Azure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or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GCP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Storage and connections</a:t>
            </a:r>
          </a:p>
          <a:p>
            <a:pPr lvl="2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Compute cluster’s memory gets cleaned up each time it shuts down </a:t>
            </a:r>
          </a:p>
          <a:p>
            <a:pPr lvl="2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databricks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file system (</a:t>
            </a:r>
            <a:r>
              <a:rPr lang="en-US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dbfs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 = a persistent store automatically connected to the cluster</a:t>
            </a:r>
          </a:p>
          <a:p>
            <a:pPr lvl="2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One can mount hive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metastores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that house </a:t>
            </a:r>
            <a:r>
              <a:rPr lang="en-US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hdfs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Delta Lake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and connect via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ODBC/JDBC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1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FAQ: </a:t>
            </a:r>
            <a:r>
              <a:rPr lang="en-US" sz="2300" dirty="0">
                <a:solidFill>
                  <a:schemeClr val="tx1">
                    <a:lumMod val="50000"/>
                    <a:lumOff val="50000"/>
                  </a:schemeClr>
                </a:solidFill>
                <a:hlinkClick r:id="rId5"/>
              </a:rPr>
              <a:t>https://databricks.com/product/faq</a:t>
            </a:r>
            <a:r>
              <a:rPr lang="en-US" sz="23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Why:</a:t>
            </a:r>
          </a:p>
          <a:p>
            <a:pPr lvl="1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Scalable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compute resource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Mixing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SQL, python,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R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 data wrangling, analysis, and visualization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Performing streaming data or big data engineering tasks in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Delta Lake 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Scheduling tasks/jobs/alerts for recurring data processing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Affordable and pay-as-you-go (don’t forgot to shut down when it’s done)</a:t>
            </a:r>
          </a:p>
          <a:p>
            <a:pPr lvl="2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1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0CE625C-9394-484E-A9DB-EF64AC9524AD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1. What &amp; Why</a:t>
            </a:r>
          </a:p>
        </p:txBody>
      </p:sp>
    </p:spTree>
    <p:extLst>
      <p:ext uri="{BB962C8B-B14F-4D97-AF65-F5344CB8AC3E}">
        <p14:creationId xmlns:p14="http://schemas.microsoft.com/office/powerpoint/2010/main" val="2225709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D5B0F-5FB8-6048-91D9-78F1DB78C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What’s in it for 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37CCD-69C0-3943-B7EE-B9C94C679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Analysts</a:t>
            </a:r>
          </a:p>
          <a:p>
            <a:pPr lvl="1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Analyze “big data” that does not fit in local-device memory</a:t>
            </a:r>
          </a:p>
          <a:p>
            <a:pPr lvl="1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Automate/schedule recurring data-related tasks</a:t>
            </a:r>
          </a:p>
          <a:p>
            <a:pPr lvl="1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Develop integrated dashboards 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Engineers</a:t>
            </a:r>
          </a:p>
          <a:p>
            <a:pPr lvl="1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Master complex data ETL, including unified streaming and batch processing </a:t>
            </a:r>
          </a:p>
          <a:p>
            <a:pPr lvl="1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Leverage Delta Lake for scalability, data governance, and regulatory compliance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Scientists</a:t>
            </a:r>
          </a:p>
          <a:p>
            <a:pPr lvl="1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Develop machine-learning models with “big data”</a:t>
            </a:r>
          </a:p>
          <a:p>
            <a:pPr lvl="1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Combine best analytic tools across platforms -- Spark API, python, R, and Scala</a:t>
            </a:r>
          </a:p>
          <a:p>
            <a:pPr lvl="1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AB645F1-42C6-5741-82E9-1F5680A0491C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1. What &amp; Why</a:t>
            </a:r>
          </a:p>
        </p:txBody>
      </p:sp>
    </p:spTree>
    <p:extLst>
      <p:ext uri="{BB962C8B-B14F-4D97-AF65-F5344CB8AC3E}">
        <p14:creationId xmlns:p14="http://schemas.microsoft.com/office/powerpoint/2010/main" val="3898381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4101-AFB9-5846-9744-FB64E5347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Big Data Analysis Simplified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938E75C-111B-DD49-B531-9A22BD498D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425165"/>
            <a:ext cx="5054018" cy="3231768"/>
          </a:xfr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561285C-8FC6-5042-9695-6C6F8DBA7073}"/>
              </a:ext>
            </a:extLst>
          </p:cNvPr>
          <p:cNvSpPr/>
          <p:nvPr/>
        </p:nvSpPr>
        <p:spPr>
          <a:xfrm>
            <a:off x="6872844" y="2413862"/>
            <a:ext cx="4480956" cy="333828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dirty="0"/>
              <a:t>Spark session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AE8276D-0FF9-8D49-B971-1E6AD2C29949}"/>
              </a:ext>
            </a:extLst>
          </p:cNvPr>
          <p:cNvSpPr/>
          <p:nvPr/>
        </p:nvSpPr>
        <p:spPr>
          <a:xfrm>
            <a:off x="7075853" y="3200173"/>
            <a:ext cx="1262668" cy="1055053"/>
          </a:xfrm>
          <a:prstGeom prst="round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Python session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CA905EA-A2A5-B640-AAFB-356CEA99E86E}"/>
              </a:ext>
            </a:extLst>
          </p:cNvPr>
          <p:cNvSpPr/>
          <p:nvPr/>
        </p:nvSpPr>
        <p:spPr>
          <a:xfrm>
            <a:off x="9804197" y="3200173"/>
            <a:ext cx="1252847" cy="1171167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R </a:t>
            </a:r>
          </a:p>
          <a:p>
            <a:pPr algn="ctr"/>
            <a:r>
              <a:rPr lang="en-US" sz="2400" dirty="0"/>
              <a:t>session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4A84BB7-C45A-6E44-981A-048634C8DF19}"/>
              </a:ext>
            </a:extLst>
          </p:cNvPr>
          <p:cNvSpPr/>
          <p:nvPr/>
        </p:nvSpPr>
        <p:spPr>
          <a:xfrm>
            <a:off x="8382063" y="4371340"/>
            <a:ext cx="1262668" cy="1055053"/>
          </a:xfrm>
          <a:prstGeom prst="round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SQL Context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E783DD-7CFF-134A-B981-6AECB221F594}"/>
              </a:ext>
            </a:extLst>
          </p:cNvPr>
          <p:cNvSpPr txBox="1"/>
          <p:nvPr/>
        </p:nvSpPr>
        <p:spPr>
          <a:xfrm>
            <a:off x="6872843" y="1827094"/>
            <a:ext cx="46660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My interpretation as end user   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BCA635F-E5DA-1840-BF59-6EC57A3E826A}"/>
              </a:ext>
            </a:extLst>
          </p:cNvPr>
          <p:cNvCxnSpPr>
            <a:cxnSpLocks/>
          </p:cNvCxnSpPr>
          <p:nvPr/>
        </p:nvCxnSpPr>
        <p:spPr>
          <a:xfrm>
            <a:off x="5588000" y="4021015"/>
            <a:ext cx="1016000" cy="0"/>
          </a:xfrm>
          <a:prstGeom prst="straightConnector1">
            <a:avLst/>
          </a:prstGeom>
          <a:ln w="635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">
            <a:extLst>
              <a:ext uri="{FF2B5EF4-FFF2-40B4-BE49-F238E27FC236}">
                <a16:creationId xmlns:a16="http://schemas.microsoft.com/office/drawing/2014/main" id="{758E681C-035D-9648-9D91-5B44274E540A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1. What &amp; Why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4E1CA77-A266-EE43-859D-27DDB3430EFA}"/>
              </a:ext>
            </a:extLst>
          </p:cNvPr>
          <p:cNvSpPr txBox="1"/>
          <p:nvPr/>
        </p:nvSpPr>
        <p:spPr>
          <a:xfrm>
            <a:off x="1270196" y="1827094"/>
            <a:ext cx="3744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Engineering...</a:t>
            </a:r>
          </a:p>
        </p:txBody>
      </p:sp>
    </p:spTree>
    <p:extLst>
      <p:ext uri="{BB962C8B-B14F-4D97-AF65-F5344CB8AC3E}">
        <p14:creationId xmlns:p14="http://schemas.microsoft.com/office/powerpoint/2010/main" val="1281900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8BC8A-A7F8-6A4F-87EC-BC121F8A2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When to use?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9BB41-5F7A-6440-AE6F-78223FF4A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18371" cy="782194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*Use cases may vary depending on work environments, resources, and nature of tasks.</a:t>
            </a:r>
          </a:p>
          <a:p>
            <a:pPr lvl="1"/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61FCFE1-600C-4A4F-8DA5-0668A4114353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1. What &amp; Why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2AF4D6-1F2F-834A-9A19-23AFDEC1C67C}"/>
              </a:ext>
            </a:extLst>
          </p:cNvPr>
          <p:cNvSpPr txBox="1"/>
          <p:nvPr/>
        </p:nvSpPr>
        <p:spPr>
          <a:xfrm>
            <a:off x="3911599" y="5939690"/>
            <a:ext cx="7725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* Also possible to connect to Databrikcs clusters from PyCharm, Jupyter, RStudio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E9EA37-FA03-B342-872A-D4EEA1395410}"/>
              </a:ext>
            </a:extLst>
          </p:cNvPr>
          <p:cNvSpPr txBox="1"/>
          <p:nvPr/>
        </p:nvSpPr>
        <p:spPr>
          <a:xfrm>
            <a:off x="6299200" y="2597601"/>
            <a:ext cx="533762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SQL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hlinkClick r:id="rId3"/>
              </a:rPr>
              <a:t>query fabric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hlinkClick r:id="rId4"/>
              </a:rPr>
              <a:t>Presto/Trino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BAU SQL proc dev. and maintenance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BAU ad hoc SQL analyses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Python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Jupyter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Laptop-RAM-size data analysis + ML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RStudio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Laptop-RAM-size data analysis + ML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274E5C-3DA2-204E-A38F-E3BC39B4D10F}"/>
              </a:ext>
            </a:extLst>
          </p:cNvPr>
          <p:cNvSpPr txBox="1"/>
          <p:nvPr/>
        </p:nvSpPr>
        <p:spPr>
          <a:xfrm>
            <a:off x="932543" y="2597601"/>
            <a:ext cx="53376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Databricks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Big data processing or ad hoc analysis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Complex data wrangling and data visualization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New business insight projects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Experiment with day-to-day tasks to find out more about when to use for yourself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5674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6A998-402B-DB49-AC7C-5288D5F99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Free-Trial or Community Edition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2038F0-6132-114A-AEEA-7759BBC437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6342" y="1766959"/>
            <a:ext cx="6502832" cy="2475655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9F9D1E9-C2D8-DA46-B327-8B86FEFB969C}"/>
              </a:ext>
            </a:extLst>
          </p:cNvPr>
          <p:cNvSpPr txBox="1"/>
          <p:nvPr/>
        </p:nvSpPr>
        <p:spPr>
          <a:xfrm>
            <a:off x="904918" y="1387272"/>
            <a:ext cx="94066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One can start with free of charge via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 standard 14-day free trial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Community Edition: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118BA7-D48C-3D49-B2FF-5C5DAE644B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8049" y="1911927"/>
            <a:ext cx="2775195" cy="48510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6984EE-2369-0A41-9F8B-2E1AB1C515B0}"/>
              </a:ext>
            </a:extLst>
          </p:cNvPr>
          <p:cNvSpPr txBox="1"/>
          <p:nvPr/>
        </p:nvSpPr>
        <p:spPr>
          <a:xfrm>
            <a:off x="786168" y="4330104"/>
            <a:ext cx="847658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Free-Trial :  </a:t>
            </a:r>
            <a:r>
              <a:rPr lang="en-US" dirty="0">
                <a:hlinkClick r:id="rId4"/>
              </a:rPr>
              <a:t>https://docs.databricks.com/getting-started/try-databricks.html</a:t>
            </a:r>
            <a:r>
              <a:rPr lang="en-US" dirty="0"/>
              <a:t> </a:t>
            </a:r>
            <a:endParaRPr lang="en-US" dirty="0">
              <a:solidFill>
                <a:schemeClr val="accent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You need to connect to an AWS/Azure/GCP account.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The default cluster-setup runs faster than the community edition’s cluster.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After-trial: </a:t>
            </a:r>
            <a:r>
              <a:rPr lang="en-US" dirty="0">
                <a:solidFill>
                  <a:schemeClr val="accent1"/>
                </a:solidFill>
                <a:hlinkClick r:id="rId5"/>
              </a:rPr>
              <a:t>about $0.40/DBU</a:t>
            </a:r>
            <a:r>
              <a:rPr lang="en-US" dirty="0">
                <a:solidFill>
                  <a:schemeClr val="accent1"/>
                </a:solidFill>
              </a:rPr>
              <a:t>. 1 DBU = 1 </a:t>
            </a:r>
            <a:r>
              <a:rPr lang="en-US" dirty="0" err="1">
                <a:solidFill>
                  <a:schemeClr val="accent1"/>
                </a:solidFill>
              </a:rPr>
              <a:t>hr</a:t>
            </a:r>
            <a:r>
              <a:rPr lang="en-US" dirty="0">
                <a:solidFill>
                  <a:schemeClr val="accent1"/>
                </a:solidFill>
              </a:rPr>
              <a:t> of standardized compute resource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Community Edition:  </a:t>
            </a:r>
            <a:r>
              <a:rPr lang="en-US" dirty="0">
                <a:hlinkClick r:id="rId6"/>
              </a:rPr>
              <a:t>https://databricks.com/product/faq/community-edition</a:t>
            </a:r>
            <a:r>
              <a:rPr lang="en-US" dirty="0"/>
              <a:t> </a:t>
            </a:r>
            <a:endParaRPr lang="en-US" dirty="0">
              <a:solidFill>
                <a:schemeClr val="accent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You need to create a cluster each time.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 It comes with similar capabilities as in Free-trial.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8482C2F-0847-AC47-A982-7689DE3CAD0A}"/>
              </a:ext>
            </a:extLst>
          </p:cNvPr>
          <p:cNvCxnSpPr>
            <a:cxnSpLocks/>
          </p:cNvCxnSpPr>
          <p:nvPr/>
        </p:nvCxnSpPr>
        <p:spPr>
          <a:xfrm>
            <a:off x="8573984" y="5878955"/>
            <a:ext cx="807522" cy="5889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32D7F53-FFE9-614C-9E4E-3F72158A3817}"/>
              </a:ext>
            </a:extLst>
          </p:cNvPr>
          <p:cNvSpPr txBox="1"/>
          <p:nvPr/>
        </p:nvSpPr>
        <p:spPr>
          <a:xfrm>
            <a:off x="7730836" y="6103215"/>
            <a:ext cx="2493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Hard to find!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DCA49F6-96CE-B349-AB96-CC99A43702FD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1. What &amp; Why</a:t>
            </a:r>
          </a:p>
        </p:txBody>
      </p:sp>
    </p:spTree>
    <p:extLst>
      <p:ext uri="{BB962C8B-B14F-4D97-AF65-F5344CB8AC3E}">
        <p14:creationId xmlns:p14="http://schemas.microsoft.com/office/powerpoint/2010/main" val="1254816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CFA66-C41F-7347-9D38-02D36CA91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File system utilities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6D22E-6B5D-C141-9208-0A9FDD513B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8113"/>
            <a:ext cx="10515600" cy="4351338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%fs ls /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</a:t>
            </a:r>
            <a:r>
              <a:rPr lang="en-US" sz="2400" dirty="0"/>
              <a:t>  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ls /</a:t>
            </a:r>
            <a:r>
              <a:rPr lang="en-US" sz="18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dbfs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</a:t>
            </a:r>
            <a:r>
              <a:rPr lang="en-US" sz="2400" dirty="0">
                <a:solidFill>
                  <a:srgbClr val="7030A0"/>
                </a:solidFill>
              </a:rPr>
              <a:t>  </a:t>
            </a:r>
            <a:r>
              <a:rPr lang="en-US" sz="18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dbutils.fs.ls</a:t>
            </a:r>
            <a:r>
              <a:rPr lang="en-US" sz="1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(’/’)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shows the root of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dbfs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4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dbutils.fs</a:t>
            </a: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comes with:  </a:t>
            </a:r>
          </a:p>
          <a:p>
            <a:pPr lvl="1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Usual file system methods: ls,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cp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head,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mkdir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mv, put,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rm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1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Mount methods: mount, unmount, mounts,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refreshMounts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sz="2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F2A594-0AF5-0D42-9342-AB3AC1161D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3284" y="3376073"/>
            <a:ext cx="5921019" cy="297845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8623171-C769-AA4B-BA82-067A385C61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97" y="3376073"/>
            <a:ext cx="4810619" cy="28008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4A67AC0-0282-654E-A6F9-30014E84B5CE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2. File system utilities</a:t>
            </a:r>
          </a:p>
        </p:txBody>
      </p:sp>
    </p:spTree>
    <p:extLst>
      <p:ext uri="{BB962C8B-B14F-4D97-AF65-F5344CB8AC3E}">
        <p14:creationId xmlns:p14="http://schemas.microsoft.com/office/powerpoint/2010/main" val="31067533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ADE64E-0246-704D-A9DB-3183957A46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7400"/>
            <a:ext cx="10515600" cy="2473243"/>
          </a:xfrm>
        </p:spPr>
        <p:txBody>
          <a:bodyPr/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Reading file paths in python allows for a quick inspection of data file</a:t>
            </a:r>
          </a:p>
          <a:p>
            <a:pPr lvl="1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Example: read the first 400 characters in flights csv data and put it into a pandas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DataFrame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15C863-5ECF-3449-80A7-DE9E9E93B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64363"/>
            <a:ext cx="9189275" cy="436752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1BCB94F-45F6-864E-8627-849C28109753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2. File system utilities</a:t>
            </a:r>
          </a:p>
        </p:txBody>
      </p:sp>
    </p:spTree>
    <p:extLst>
      <p:ext uri="{BB962C8B-B14F-4D97-AF65-F5344CB8AC3E}">
        <p14:creationId xmlns:p14="http://schemas.microsoft.com/office/powerpoint/2010/main" val="4018039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20307</TotalTime>
  <Words>1981</Words>
  <Application>Microsoft Macintosh PowerPoint</Application>
  <PresentationFormat>Widescreen</PresentationFormat>
  <Paragraphs>254</Paragraphs>
  <Slides>29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Courier New</vt:lpstr>
      <vt:lpstr>Wingdings</vt:lpstr>
      <vt:lpstr>Office Theme</vt:lpstr>
      <vt:lpstr>Getting started with Databricks</vt:lpstr>
      <vt:lpstr>Contents</vt:lpstr>
      <vt:lpstr>What &amp; Why Databricks?</vt:lpstr>
      <vt:lpstr>What’s in it for me?</vt:lpstr>
      <vt:lpstr>Big Data Analysis Simplified </vt:lpstr>
      <vt:lpstr>When to use?</vt:lpstr>
      <vt:lpstr>Free-Trial or Community Edition</vt:lpstr>
      <vt:lpstr>File system utilities</vt:lpstr>
      <vt:lpstr>PowerPoint Presentation</vt:lpstr>
      <vt:lpstr>Spark DataFrames</vt:lpstr>
      <vt:lpstr>Delta Lake</vt:lpstr>
      <vt:lpstr>PowerPoint Presentation</vt:lpstr>
      <vt:lpstr>Spark DataFrame to SQL Context </vt:lpstr>
      <vt:lpstr>PowerPoint Presentation</vt:lpstr>
      <vt:lpstr>PowerPoint Presentation</vt:lpstr>
      <vt:lpstr>Databricks Chart Button</vt:lpstr>
      <vt:lpstr>PowerPoint Presentation</vt:lpstr>
      <vt:lpstr>Databricks SQL, Visualization, Dashboards</vt:lpstr>
      <vt:lpstr>R – SparkR or sparklyr </vt:lpstr>
      <vt:lpstr>R data visualization – ggplot2</vt:lpstr>
      <vt:lpstr>python – pyspark </vt:lpstr>
      <vt:lpstr>python data visualization  – plotnine, seaborn, matplotlib, plotly </vt:lpstr>
      <vt:lpstr>PowerPoint Presentation</vt:lpstr>
      <vt:lpstr>PowerPoint Presentation</vt:lpstr>
      <vt:lpstr>Appendix</vt:lpstr>
      <vt:lpstr>Common Data Visualization Tools</vt:lpstr>
      <vt:lpstr>Example of  Flow/Sankey Chart</vt:lpstr>
      <vt:lpstr>Example of  Enhanced Visualization</vt:lpstr>
      <vt:lpstr>Similarities between R tools v. SQL + Tableau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started with Databricks</dc:title>
  <dc:creator>Microsoft Office User</dc:creator>
  <cp:lastModifiedBy>Microsoft Office User</cp:lastModifiedBy>
  <cp:revision>107</cp:revision>
  <dcterms:created xsi:type="dcterms:W3CDTF">2022-02-26T13:41:49Z</dcterms:created>
  <dcterms:modified xsi:type="dcterms:W3CDTF">2022-03-14T13:55:32Z</dcterms:modified>
</cp:coreProperties>
</file>

<file path=docProps/thumbnail.jpeg>
</file>